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8" r:id="rId13"/>
    <p:sldId id="264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0263E-847C-429E-B352-2E8272D88952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341C7-852D-4BA4-B611-746850AD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9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341C7-852D-4BA4-B611-746850AD8D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83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341C7-852D-4BA4-B611-746850AD8D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341C7-852D-4BA4-B611-746850AD8D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2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341C7-852D-4BA4-B611-746850AD8D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1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341C7-852D-4BA4-B611-746850AD8D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5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341C7-852D-4BA4-B611-746850AD8D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4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341C7-852D-4BA4-B611-746850AD8D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6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341C7-852D-4BA4-B611-746850AD8D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9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341C7-852D-4BA4-B611-746850AD8D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8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341C7-852D-4BA4-B611-746850AD8D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3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6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6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2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3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6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2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2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0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88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1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0D0AC-D3D5-427B-8E45-E5CDD3562D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DBDA-941A-446F-A6A9-BC347F54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G9vm66JPLAhVkMJoKHe7zDcgQjRwIBw&amp;url=https://www.pinterest.com/explore/question-stems/&amp;psig=AFQjCNEKgVeLv7gHwkS-atCtR7GBvYoVCQ&amp;ust=14565206582661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n.wikipedia.org/wiki/File:Caspar_David_Friedrich_-_Wanderer_above_the_sea_of_fog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source=imgres&amp;cd=&amp;cad=rja&amp;uact=8&amp;ved=0ahUKEwjv36_KjZXLAhVIvRQKHcrjDlUQjRwIBw&amp;url=http%3A%2F%2Fwww.google.com%2Fculturalinstitute%2Fasset-viewer%2FtAFrCGFUhXM8Jg%3Futm_source%3Dgoogle%26utm_medium%3Dkp%26hl%3Den-GB%26projectId%3Dart-project&amp;psig=AFQjCNHWX5qVqEKVBbQazzhDuaLbkQc1bQ&amp;ust=145656499503808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rct=j&amp;q=&amp;esrc=s&amp;source=images&amp;cd=&amp;cad=rja&amp;uact=8&amp;ved=0ahUKEwj4wJCO65PLAhXjAJoKHUYIDpIQjRwIBw&amp;url=http://www.nytimes.com/2006/02/23/arts/design/23vett.html?8hpib&amp;bvm=bv.115277099,d.d24&amp;psig=AFQjCNEFVbJFqLqpBuLoPATxbDz4mDqvSA&amp;ust=14565213773937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7M_EyImb-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.uk/url?sa=i&amp;rct=j&amp;q=&amp;esrc=s&amp;source=images&amp;cd=&amp;cad=rja&amp;uact=8&amp;ved=0ahUKEwiZ8JS67pPLAhVMG5oKHd2WDZgQjRwIBw&amp;url=https://cft.vanderbilt.edu/guides-sub-pages/blooms-taxonomy/&amp;psig=AFQjCNFQPebPaphHV2vIIlOw3wQ7FiW8sA&amp;ust=145652227776588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Do Now: 26.2.16</a:t>
            </a:r>
            <a:br>
              <a:rPr lang="en-GB" dirty="0" smtClean="0"/>
            </a:br>
            <a:r>
              <a:rPr lang="en-GB" dirty="0" smtClean="0"/>
              <a:t>Topic: The Romantic Era 1770-1837(-</a:t>
            </a:r>
            <a:r>
              <a:rPr lang="en-GB" dirty="0" err="1" smtClean="0"/>
              <a:t>ish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1699839"/>
            <a:ext cx="3848472" cy="4129171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READ: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 smtClean="0">
                <a:solidFill>
                  <a:schemeClr val="tx1"/>
                </a:solidFill>
              </a:rPr>
              <a:t>he knowledge organiser that you’ve been given.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CREATE: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o</a:t>
            </a:r>
            <a:r>
              <a:rPr lang="en-GB" dirty="0" smtClean="0">
                <a:solidFill>
                  <a:schemeClr val="tx1"/>
                </a:solidFill>
              </a:rPr>
              <a:t>ne question for the group to DISCUSS.</a:t>
            </a:r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Write it on your place mat.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-media-cache-ak0.pinimg.com/236x/20/88/41/20884130498405fc5ef1f69d883d072f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9840"/>
            <a:ext cx="2808312" cy="41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924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David Friedrich </a:t>
            </a:r>
            <a:r>
              <a:rPr lang="en-US" sz="2800" dirty="0" smtClean="0"/>
              <a:t>Caspar ‘Wanderer </a:t>
            </a:r>
            <a:r>
              <a:rPr lang="en-US" sz="2800" dirty="0"/>
              <a:t>Above the Sea of </a:t>
            </a:r>
            <a:r>
              <a:rPr lang="en-US" sz="2800" dirty="0" smtClean="0"/>
              <a:t>Fog’, </a:t>
            </a:r>
            <a:r>
              <a:rPr lang="en-US" sz="2800" dirty="0"/>
              <a:t>1818</a:t>
            </a:r>
            <a:endParaRPr lang="en-GB" sz="2800" dirty="0"/>
          </a:p>
        </p:txBody>
      </p:sp>
      <p:pic>
        <p:nvPicPr>
          <p:cNvPr id="1026" name="Picture 2" descr="https://upload.wikimedia.org/wikipedia/commons/thumb/b/b9/Caspar_David_Friedrich_-_Wanderer_above_the_sea_of_fog.jpg/300px-Caspar_David_Friedrich_-_Wanderer_above_the_sea_of_fo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960440" cy="50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Choose one of these poems as Text 1.</a:t>
            </a:r>
          </a:p>
          <a:p>
            <a:pPr marL="0" indent="0">
              <a:buNone/>
            </a:pPr>
            <a:r>
              <a:rPr lang="en-GB" i="1" dirty="0" smtClean="0"/>
              <a:t>Jane Eyre </a:t>
            </a:r>
            <a:r>
              <a:rPr lang="en-GB" dirty="0" smtClean="0"/>
              <a:t>is Text 2.</a:t>
            </a:r>
          </a:p>
          <a:p>
            <a:pPr marL="0" indent="0">
              <a:buNone/>
            </a:pPr>
            <a:r>
              <a:rPr lang="en-GB" dirty="0" smtClean="0"/>
              <a:t>Plan a comparison between the two: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Which bit of the novel might you choose?</a:t>
            </a:r>
          </a:p>
          <a:p>
            <a:pPr marL="0" indent="0">
              <a:buNone/>
            </a:pPr>
            <a:r>
              <a:rPr lang="en-GB" dirty="0" smtClean="0"/>
              <a:t>	What might be a relevant context in which 	to consider the two texts?</a:t>
            </a:r>
          </a:p>
          <a:p>
            <a:pPr marL="0" indent="0">
              <a:buNone/>
            </a:pPr>
            <a:r>
              <a:rPr lang="en-GB" dirty="0" smtClean="0"/>
              <a:t>	Which wider reading will you include?</a:t>
            </a:r>
          </a:p>
          <a:p>
            <a:pPr marL="0" indent="0">
              <a:buNone/>
            </a:pPr>
            <a:r>
              <a:rPr lang="en-GB" dirty="0" smtClean="0"/>
              <a:t>Write a short summary of the argument you will make.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3842" y="3645024"/>
            <a:ext cx="12241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 MINUTES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267744" y="5661248"/>
            <a:ext cx="12241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 MINUTES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47978" y="3933056"/>
            <a:ext cx="2276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91680" y="5589240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03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Karl </a:t>
            </a:r>
            <a:r>
              <a:rPr lang="en-US" sz="2800" dirty="0" err="1" smtClean="0"/>
              <a:t>Bryullov</a:t>
            </a:r>
            <a:r>
              <a:rPr lang="en-US" sz="2800" dirty="0" smtClean="0"/>
              <a:t>, ‘The </a:t>
            </a:r>
            <a:r>
              <a:rPr lang="en-US" sz="2800" dirty="0"/>
              <a:t>Last Day of </a:t>
            </a:r>
            <a:r>
              <a:rPr lang="en-US" sz="2800" dirty="0" smtClean="0"/>
              <a:t>Pompeii’, 1830-33</a:t>
            </a:r>
            <a:endParaRPr lang="en-GB" sz="2800" dirty="0"/>
          </a:p>
        </p:txBody>
      </p:sp>
      <p:pic>
        <p:nvPicPr>
          <p:cNvPr id="3074" name="Picture 2" descr="http://lh4.ggpht.com/86GT2K41QeZSedTTVJo2TFctIGUsiNFyxGHtAHD2tp7srKaVPZ7aeCcQ0S5H=s1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9038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Consolidation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Create a revision cue card for Romanticism.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dirty="0" smtClean="0"/>
              <a:t>Homework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Complete essay</a:t>
            </a:r>
            <a:r>
              <a:rPr lang="en-GB" dirty="0"/>
              <a:t> </a:t>
            </a:r>
            <a:r>
              <a:rPr lang="en-GB" dirty="0" smtClean="0"/>
              <a:t>– due next week.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35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Romantic not (necessarily) romantic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36815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dirty="0" smtClean="0"/>
              <a:t>‘The Fighting </a:t>
            </a:r>
            <a:r>
              <a:rPr lang="en-GB" dirty="0" err="1" smtClean="0"/>
              <a:t>Temeraire</a:t>
            </a:r>
            <a:r>
              <a:rPr lang="en-GB" dirty="0" smtClean="0"/>
              <a:t>’</a:t>
            </a:r>
          </a:p>
          <a:p>
            <a:pPr marL="0" indent="0" algn="r">
              <a:buNone/>
            </a:pPr>
            <a:r>
              <a:rPr lang="en-GB" dirty="0" smtClean="0"/>
              <a:t>JMW Turner, 1839</a:t>
            </a:r>
          </a:p>
          <a:p>
            <a:pPr marL="0" indent="0">
              <a:buNone/>
            </a:pPr>
            <a:r>
              <a:rPr lang="en-GB" dirty="0" smtClean="0"/>
              <a:t>‘The Singing Butler’</a:t>
            </a:r>
          </a:p>
          <a:p>
            <a:pPr marL="0" indent="0" algn="r">
              <a:buNone/>
            </a:pPr>
            <a:r>
              <a:rPr lang="en-GB" dirty="0" smtClean="0"/>
              <a:t>Jack </a:t>
            </a:r>
            <a:r>
              <a:rPr lang="en-GB" dirty="0" err="1" smtClean="0"/>
              <a:t>Vetriano</a:t>
            </a:r>
            <a:r>
              <a:rPr lang="en-GB" dirty="0" smtClean="0"/>
              <a:t>, 1992</a:t>
            </a:r>
            <a:endParaRPr lang="en-GB" dirty="0"/>
          </a:p>
        </p:txBody>
      </p:sp>
      <p:pic>
        <p:nvPicPr>
          <p:cNvPr id="2050" name="Picture 2" descr="https://upload.wikimedia.org/wikipedia/commons/thumb/3/30/The_Fighting_Temeraire%2C_JMW_Turner%2C_National_Gallery.jpg/1024px-The_Fighting_Temeraire%2C_JMW_Turner%2C_National_Gall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5186"/>
            <a:ext cx="4257384" cy="308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raphics8.nytimes.com/images/2006/02/23/arts/lyall2.65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38" y="1345186"/>
            <a:ext cx="4463058" cy="308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3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Candidates characteristically: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a) use their </a:t>
            </a:r>
            <a:r>
              <a:rPr lang="en-GB" b="1" dirty="0">
                <a:solidFill>
                  <a:srgbClr val="FFC000"/>
                </a:solidFill>
              </a:rPr>
              <a:t>mature understanding </a:t>
            </a:r>
            <a:r>
              <a:rPr lang="en-GB" dirty="0">
                <a:solidFill>
                  <a:srgbClr val="FFC000"/>
                </a:solidFill>
              </a:rPr>
              <a:t>of the </a:t>
            </a:r>
            <a:r>
              <a:rPr lang="en-GB" sz="3800" u="sng" dirty="0">
                <a:solidFill>
                  <a:srgbClr val="FFC000"/>
                </a:solidFill>
              </a:rPr>
              <a:t>relationships between literary texts and their contexts </a:t>
            </a:r>
            <a:r>
              <a:rPr lang="en-GB" dirty="0">
                <a:solidFill>
                  <a:srgbClr val="FFC000"/>
                </a:solidFill>
              </a:rPr>
              <a:t>to </a:t>
            </a:r>
            <a:r>
              <a:rPr lang="en-GB" b="1" dirty="0">
                <a:solidFill>
                  <a:srgbClr val="FFC000"/>
                </a:solidFill>
              </a:rPr>
              <a:t>illuminate </a:t>
            </a:r>
            <a:r>
              <a:rPr lang="en-GB" dirty="0">
                <a:solidFill>
                  <a:srgbClr val="FFC000"/>
                </a:solidFill>
              </a:rPr>
              <a:t>readings of the items </a:t>
            </a:r>
          </a:p>
          <a:p>
            <a:pPr marL="0" indent="0">
              <a:buNone/>
            </a:pPr>
            <a:r>
              <a:rPr lang="en-GB" dirty="0"/>
              <a:t>b) develop relevant wider reading links that are </a:t>
            </a:r>
            <a:r>
              <a:rPr lang="en-GB" b="1" dirty="0"/>
              <a:t>sophisticated </a:t>
            </a:r>
            <a:r>
              <a:rPr lang="en-GB" dirty="0"/>
              <a:t>and </a:t>
            </a:r>
            <a:r>
              <a:rPr lang="en-GB" b="1" dirty="0"/>
              <a:t>enrich </a:t>
            </a:r>
            <a:r>
              <a:rPr lang="en-GB" dirty="0"/>
              <a:t>the candidate’s response to the items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c) </a:t>
            </a:r>
            <a:r>
              <a:rPr lang="en-GB" b="1" dirty="0">
                <a:solidFill>
                  <a:srgbClr val="00B050"/>
                </a:solidFill>
              </a:rPr>
              <a:t>evaluate </a:t>
            </a:r>
            <a:r>
              <a:rPr lang="en-GB" dirty="0">
                <a:solidFill>
                  <a:srgbClr val="00B050"/>
                </a:solidFill>
              </a:rPr>
              <a:t>the influence of culture, text type, </a:t>
            </a:r>
            <a:r>
              <a:rPr lang="en-GB" sz="4000" u="sng" dirty="0">
                <a:solidFill>
                  <a:srgbClr val="00B050"/>
                </a:solidFill>
              </a:rPr>
              <a:t>literary genre </a:t>
            </a:r>
            <a:r>
              <a:rPr lang="en-GB" dirty="0">
                <a:solidFill>
                  <a:srgbClr val="00B050"/>
                </a:solidFill>
              </a:rPr>
              <a:t>or </a:t>
            </a:r>
            <a:r>
              <a:rPr lang="en-GB" sz="4000" u="sng" dirty="0">
                <a:solidFill>
                  <a:srgbClr val="00B050"/>
                </a:solidFill>
              </a:rPr>
              <a:t>historical period </a:t>
            </a:r>
            <a:r>
              <a:rPr lang="en-GB" dirty="0">
                <a:solidFill>
                  <a:srgbClr val="00B050"/>
                </a:solidFill>
              </a:rPr>
              <a:t>on the ways in which literary texts were written and were – and are – received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547342" cy="393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68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23701"/>
            <a:ext cx="91440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William Blake, ‘Satan </a:t>
            </a:r>
            <a:r>
              <a:rPr lang="en-US" sz="2000" dirty="0"/>
              <a:t>Watching the Endearments of Adam and </a:t>
            </a:r>
            <a:r>
              <a:rPr lang="en-US" sz="2000" dirty="0" smtClean="0"/>
              <a:t>Eve’, 1808</a:t>
            </a:r>
            <a:endParaRPr lang="en-GB" sz="2000" dirty="0"/>
          </a:p>
        </p:txBody>
      </p:sp>
      <p:pic>
        <p:nvPicPr>
          <p:cNvPr id="2050" name="Picture 2" descr="https://upload.wikimedia.org/wikipedia/commons/b/ba/But536.1.4.wc.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0767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2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 smtClean="0">
                <a:hlinkClick r:id="rId3"/>
              </a:rPr>
              <a:t>https://www.youtube.com/watch?v=V7M_EyImb-g</a:t>
            </a:r>
            <a:endParaRPr lang="en-GB" sz="1800" dirty="0" smtClean="0"/>
          </a:p>
        </p:txBody>
      </p:sp>
      <p:pic>
        <p:nvPicPr>
          <p:cNvPr id="4098" name="Picture 2" descr="https://cft.vanderbilt.edu/wp-content/uploads/sites/59/Bloomtaxonomy-e144543549537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60370" cy="44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9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Recall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Can you name one Robert Burns poem?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happened first, the French Revolution or the signing of the US Constitution?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difference between Romanticism and romance?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‘I wandered lonely as a’ what?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Name the two key women writers.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716016" y="5589240"/>
            <a:ext cx="40324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FINISHED?</a:t>
            </a:r>
          </a:p>
          <a:p>
            <a:pPr algn="ctr"/>
            <a:r>
              <a:rPr lang="en-GB" dirty="0" smtClean="0"/>
              <a:t>Why might it be that only two women stand out as key literary figures?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77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92696"/>
            <a:ext cx="71818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31640" y="5817146"/>
            <a:ext cx="6336704" cy="924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While you listen, let your pen dawdle over the page.</a:t>
            </a:r>
          </a:p>
          <a:p>
            <a:pPr algn="ctr"/>
            <a:r>
              <a:rPr lang="en-GB" dirty="0" smtClean="0"/>
              <a:t>What words and associations are you coming up with?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06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Building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Questions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sz="2800" u="sng" dirty="0" smtClean="0">
                <a:solidFill>
                  <a:srgbClr val="7030A0"/>
                </a:solidFill>
              </a:rPr>
              <a:t>Byron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C000"/>
                </a:solidFill>
              </a:rPr>
              <a:t>IDENTIFY-APPLY: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C000"/>
                </a:solidFill>
              </a:rPr>
              <a:t>How many references to nature are there?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C000"/>
                </a:solidFill>
              </a:rPr>
              <a:t>How might these be typical of the period?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B050"/>
                </a:solidFill>
              </a:rPr>
              <a:t>DEFINE-EVALUATE:</a:t>
            </a:r>
            <a:br>
              <a:rPr lang="en-GB" sz="2800" dirty="0" smtClean="0">
                <a:solidFill>
                  <a:srgbClr val="00B050"/>
                </a:solidFill>
              </a:rPr>
            </a:br>
            <a:r>
              <a:rPr lang="en-GB" sz="2800" dirty="0" smtClean="0">
                <a:solidFill>
                  <a:srgbClr val="00B050"/>
                </a:solidFill>
              </a:rPr>
              <a:t>What does ‘innocent’ denote and connote?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B050"/>
                </a:solidFill>
              </a:rPr>
              <a:t>What events in the timeline might this link to?</a:t>
            </a:r>
          </a:p>
          <a:p>
            <a:pPr marL="0" indent="0">
              <a:buNone/>
            </a:pPr>
            <a:r>
              <a:rPr lang="en-GB" sz="2800" u="sng" dirty="0" smtClean="0">
                <a:solidFill>
                  <a:srgbClr val="7030A0"/>
                </a:solidFill>
              </a:rPr>
              <a:t>Burns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IDENTIFY-APPLY: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How many references to nature are there?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How might these be typical of the period?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92D050"/>
                </a:solidFill>
              </a:rPr>
              <a:t>ANALYSE-EVALUATE: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92D050"/>
                </a:solidFill>
              </a:rPr>
              <a:t>What is the shift in the first stanza?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92D050"/>
                </a:solidFill>
              </a:rPr>
              <a:t>What might this tell us about the period?</a:t>
            </a:r>
          </a:p>
        </p:txBody>
      </p:sp>
    </p:spTree>
    <p:extLst>
      <p:ext uri="{BB962C8B-B14F-4D97-AF65-F5344CB8AC3E}">
        <p14:creationId xmlns:p14="http://schemas.microsoft.com/office/powerpoint/2010/main" val="403864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COMPARE</a:t>
            </a:r>
            <a:r>
              <a:rPr lang="en-GB" dirty="0" smtClean="0"/>
              <a:t>-</a:t>
            </a:r>
            <a:r>
              <a:rPr lang="en-GB" dirty="0" smtClean="0">
                <a:solidFill>
                  <a:srgbClr val="7030A0"/>
                </a:solidFill>
              </a:rPr>
              <a:t>EVALUATE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How are the women presented in the poems? </a:t>
            </a:r>
            <a:r>
              <a:rPr lang="en-GB" dirty="0" smtClean="0">
                <a:solidFill>
                  <a:srgbClr val="7030A0"/>
                </a:solidFill>
              </a:rPr>
              <a:t>What might this tell us about the period?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Which poem do you prefer? </a:t>
            </a:r>
            <a:r>
              <a:rPr lang="en-GB" dirty="0" smtClean="0">
                <a:solidFill>
                  <a:srgbClr val="7030A0"/>
                </a:solidFill>
              </a:rPr>
              <a:t>Why?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FORM: Two-sentence answers are required here. The first should be simple and the second complex.</a:t>
            </a:r>
          </a:p>
        </p:txBody>
      </p:sp>
    </p:spTree>
    <p:extLst>
      <p:ext uri="{BB962C8B-B14F-4D97-AF65-F5344CB8AC3E}">
        <p14:creationId xmlns:p14="http://schemas.microsoft.com/office/powerpoint/2010/main" val="27003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387</Words>
  <Application>Microsoft Office PowerPoint</Application>
  <PresentationFormat>On-screen Show (4:3)</PresentationFormat>
  <Paragraphs>75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Do Now: 26.2.16 Topic: The Romantic Era 1770-1837(-ish)</vt:lpstr>
      <vt:lpstr>Romantic not (necessarily) romantic</vt:lpstr>
      <vt:lpstr>So Why?</vt:lpstr>
      <vt:lpstr>William Blake, ‘Satan Watching the Endearments of Adam and Eve’, 1808</vt:lpstr>
      <vt:lpstr>PowerPoint Presentation</vt:lpstr>
      <vt:lpstr>Recall Quiz</vt:lpstr>
      <vt:lpstr>PowerPoint Presentation</vt:lpstr>
      <vt:lpstr>Building Questions</vt:lpstr>
      <vt:lpstr>COMPARE-EVALUATE</vt:lpstr>
      <vt:lpstr>David Friedrich Caspar ‘Wanderer Above the Sea of Fog’, 1818</vt:lpstr>
      <vt:lpstr>Writing Task</vt:lpstr>
      <vt:lpstr>Karl Bryullov, ‘The Last Day of Pompeii’, 1830-33</vt:lpstr>
      <vt:lpstr>Consolidation</vt:lpstr>
    </vt:vector>
  </TitlesOfParts>
  <Company>Brentford School for Girls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Calum Mechie</dc:creator>
  <cp:lastModifiedBy>Calum Mechie</cp:lastModifiedBy>
  <cp:revision>12</cp:revision>
  <cp:lastPrinted>2016-02-26T08:33:47Z</cp:lastPrinted>
  <dcterms:created xsi:type="dcterms:W3CDTF">2016-02-25T13:34:29Z</dcterms:created>
  <dcterms:modified xsi:type="dcterms:W3CDTF">2016-02-26T09:34:55Z</dcterms:modified>
</cp:coreProperties>
</file>